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Fira Sans Condensed ExtraBold"/>
      <p:bold r:id="rId44"/>
      <p:boldItalic r:id="rId45"/>
    </p:embeddedFont>
    <p:embeddedFont>
      <p:font typeface="Fira Sans Condensed"/>
      <p:regular r:id="rId46"/>
      <p:bold r:id="rId47"/>
      <p:italic r:id="rId48"/>
      <p:boldItalic r:id="rId49"/>
    </p:embeddedFont>
    <p:embeddedFont>
      <p:font typeface="Fira Sans Condensed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6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E5E0C6-3C3E-447B-9479-A76812E95E6B}">
  <a:tblStyle styleId="{D7E5E0C6-3C3E-447B-9479-A76812E95E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50C2D8B-5B54-4F5E-906F-1BC08C05388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6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FiraSansCondensedExtraBold-bold.fntdata"/><Relationship Id="rId43" Type="http://schemas.openxmlformats.org/officeDocument/2006/relationships/slide" Target="slides/slide37.xml"/><Relationship Id="rId46" Type="http://schemas.openxmlformats.org/officeDocument/2006/relationships/font" Target="fonts/FiraSansCondensed-regular.fntdata"/><Relationship Id="rId45" Type="http://schemas.openxmlformats.org/officeDocument/2006/relationships/font" Target="fonts/FiraSansCondensed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iraSansCondensed-italic.fntdata"/><Relationship Id="rId47" Type="http://schemas.openxmlformats.org/officeDocument/2006/relationships/font" Target="fonts/FiraSansCondensed-bold.fntdata"/><Relationship Id="rId49" Type="http://schemas.openxmlformats.org/officeDocument/2006/relationships/font" Target="fonts/FiraSansCondense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CondensedSemiBold-bold.fntdata"/><Relationship Id="rId50" Type="http://schemas.openxmlformats.org/officeDocument/2006/relationships/font" Target="fonts/FiraSansCondensedSemiBold-regular.fntdata"/><Relationship Id="rId53" Type="http://schemas.openxmlformats.org/officeDocument/2006/relationships/font" Target="fonts/FiraSansCondensedSemiBold-boldItalic.fntdata"/><Relationship Id="rId52" Type="http://schemas.openxmlformats.org/officeDocument/2006/relationships/font" Target="fonts/FiraSansCondensed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7b5c5e8b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7b5c5e8b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62cf623ea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62cf623ea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60fe57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60fe57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4da285bd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4da285bd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7c62c53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7c62c53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14-24 Hugo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0a3c878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0a3c878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0a3c8780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0a3c8780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0a3c8780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0a3c8780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0a3c8780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0a3c8780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7b5c5e8b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7b5c5e8b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bd4e4ff9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bd4e4ff9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7b5c5e8b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7b5c5e8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0a3c8780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0a3c8780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0a3c8780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0a3c8780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0a3c8780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80a3c8780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Hugo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0a3c8780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0a3c8780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62cf623ea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62cf623e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0a3c8780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0a3c8780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0a3c878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80a3c878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62cf623ea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62cf623ea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62cf623ea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862cf623ea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5e473b043_0_17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5e473b043_0_17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80a3c8780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80a3c8780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0a3c8780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80a3c8780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0a3c8780c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80a3c8780c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7b5c5e8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7b5c5e8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Hugo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862cf623ea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862cf623ea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87b5c5e8b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87b5c5e8b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80a3c8780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80a3c8780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7b5c5e8b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7b5c5e8b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fd93f5e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fd93f5e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fd93f5ee5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fd93f5ee5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fd93f5ee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fd93f5ee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fd93f5ee5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fd93f5ee5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62cf623ea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62cf623ea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d93f5ee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d93f5ee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75" name="Google Shape;75;p11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76" name="Google Shape;76;p11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82" name="Google Shape;82;p11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7975" lvl="0" marL="457200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indent="-307975" lvl="1" marL="9144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indent="-307975" lvl="2" marL="1371600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indent="-307975" lvl="3" marL="1828800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indent="-307975" lvl="4" marL="22860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indent="-307975" lvl="5" marL="2743200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indent="-307975" lvl="6" marL="3200400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indent="-307975" lvl="7" marL="36576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indent="-307975" lvl="8" marL="4114800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/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grpSp>
        <p:nvGrpSpPr>
          <p:cNvPr id="91" name="Google Shape;91;p1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92" name="Google Shape;92;p13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2" type="title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3" type="title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4" type="subTitle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5" type="title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6" type="subTitle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7" type="title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8" type="subTitle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9" type="title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/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hasCustomPrompt="1" idx="14" type="title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/>
          <p:nvPr>
            <p:ph hasCustomPrompt="1" idx="15" type="title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/>
          <p:nvPr>
            <p:ph hasCustomPrompt="1" idx="16" type="title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/>
          <p:nvPr>
            <p:ph hasCustomPrompt="1" idx="17" type="title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/>
          <p:nvPr>
            <p:ph hasCustomPrompt="1" idx="18" type="title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ONE_COLUMN_TEX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22" name="Google Shape;122;p15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5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2" type="title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15"/>
          <p:cNvSpPr txBox="1"/>
          <p:nvPr>
            <p:ph idx="1" type="subTitle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3" type="title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" name="Google Shape;131;p15"/>
          <p:cNvSpPr txBox="1"/>
          <p:nvPr>
            <p:ph idx="4" type="subTitle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5"/>
          <p:cNvSpPr txBox="1"/>
          <p:nvPr>
            <p:ph idx="5" type="title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3" name="Google Shape;133;p15"/>
          <p:cNvSpPr txBox="1"/>
          <p:nvPr>
            <p:ph idx="6" type="subTitle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6" name="Google Shape;136;p16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6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3" name="Google Shape;143;p16"/>
          <p:cNvSpPr txBox="1"/>
          <p:nvPr>
            <p:ph idx="1" type="subTitle"/>
          </p:nvPr>
        </p:nvSpPr>
        <p:spPr>
          <a:xfrm>
            <a:off x="768300" y="3462524"/>
            <a:ext cx="16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3" type="title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5" name="Google Shape;145;p16"/>
          <p:cNvSpPr txBox="1"/>
          <p:nvPr>
            <p:ph idx="4" type="subTitle"/>
          </p:nvPr>
        </p:nvSpPr>
        <p:spPr>
          <a:xfrm>
            <a:off x="2748584" y="3462524"/>
            <a:ext cx="16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6"/>
          <p:cNvSpPr txBox="1"/>
          <p:nvPr>
            <p:ph idx="5" type="title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7" name="Google Shape;147;p16"/>
          <p:cNvSpPr txBox="1"/>
          <p:nvPr>
            <p:ph idx="6" type="subTitle"/>
          </p:nvPr>
        </p:nvSpPr>
        <p:spPr>
          <a:xfrm>
            <a:off x="4728868" y="3462524"/>
            <a:ext cx="16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7" type="title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9" name="Google Shape;149;p16"/>
          <p:cNvSpPr txBox="1"/>
          <p:nvPr>
            <p:ph idx="8" type="subTitle"/>
          </p:nvPr>
        </p:nvSpPr>
        <p:spPr>
          <a:xfrm>
            <a:off x="6709175" y="3462524"/>
            <a:ext cx="16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ONLY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52" name="Google Shape;152;p17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7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2" type="title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9" name="Google Shape;159;p17"/>
          <p:cNvSpPr txBox="1"/>
          <p:nvPr>
            <p:ph idx="1" type="subTitle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3" type="title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1" name="Google Shape;161;p17"/>
          <p:cNvSpPr txBox="1"/>
          <p:nvPr>
            <p:ph idx="4" type="subTitle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ONE_COLUMN_TEXT_1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4" name="Google Shape;164;p18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8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ONE_COLUMN_TEXT_1_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9"/>
          <p:cNvGrpSpPr/>
          <p:nvPr/>
        </p:nvGrpSpPr>
        <p:grpSpPr>
          <a:xfrm rot="-5400000">
            <a:off x="-1111927" y="326821"/>
            <a:ext cx="6250236" cy="6469514"/>
            <a:chOff x="1279825" y="238125"/>
            <a:chExt cx="5060100" cy="5237625"/>
          </a:xfrm>
        </p:grpSpPr>
        <p:sp>
          <p:nvSpPr>
            <p:cNvPr id="172" name="Google Shape;172;p19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9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2" type="title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9" name="Google Shape;179;p19"/>
          <p:cNvSpPr txBox="1"/>
          <p:nvPr>
            <p:ph idx="1" type="subTitle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3" type="title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1" name="Google Shape;181;p19"/>
          <p:cNvSpPr txBox="1"/>
          <p:nvPr>
            <p:ph idx="4" type="subTitle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5" type="title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19"/>
          <p:cNvSpPr txBox="1"/>
          <p:nvPr>
            <p:ph idx="6" type="subTitle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7" type="title"/>
          </p:nvPr>
        </p:nvSpPr>
        <p:spPr>
          <a:xfrm>
            <a:off x="1205625" y="35480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5" name="Google Shape;185;p19"/>
          <p:cNvSpPr txBox="1"/>
          <p:nvPr>
            <p:ph idx="8" type="subTitle"/>
          </p:nvPr>
        </p:nvSpPr>
        <p:spPr>
          <a:xfrm>
            <a:off x="1205625" y="39752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9" type="title"/>
          </p:nvPr>
        </p:nvSpPr>
        <p:spPr>
          <a:xfrm>
            <a:off x="3601350" y="35480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7" name="Google Shape;187;p19"/>
          <p:cNvSpPr txBox="1"/>
          <p:nvPr>
            <p:ph idx="13" type="subTitle"/>
          </p:nvPr>
        </p:nvSpPr>
        <p:spPr>
          <a:xfrm>
            <a:off x="3601350" y="39752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14" type="title"/>
          </p:nvPr>
        </p:nvSpPr>
        <p:spPr>
          <a:xfrm>
            <a:off x="5997075" y="35480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9" name="Google Shape;189;p19"/>
          <p:cNvSpPr txBox="1"/>
          <p:nvPr>
            <p:ph idx="15" type="subTitle"/>
          </p:nvPr>
        </p:nvSpPr>
        <p:spPr>
          <a:xfrm>
            <a:off x="5997075" y="39752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ONLY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92" name="Google Shape;192;p20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0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2" type="title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9" name="Google Shape;199;p20"/>
          <p:cNvSpPr txBox="1"/>
          <p:nvPr>
            <p:ph idx="1" type="subTitle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3" type="title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1" name="Google Shape;201;p20"/>
          <p:cNvSpPr txBox="1"/>
          <p:nvPr>
            <p:ph idx="4" type="subTitle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3"/>
          <p:cNvSpPr txBox="1"/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2" type="title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1_4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204" name="Google Shape;204;p21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1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2" type="title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1" name="Google Shape;211;p21"/>
          <p:cNvSpPr txBox="1"/>
          <p:nvPr>
            <p:ph idx="1" type="subTitle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1"/>
          <p:cNvSpPr txBox="1"/>
          <p:nvPr>
            <p:ph idx="3" type="title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3" name="Google Shape;213;p21"/>
          <p:cNvSpPr txBox="1"/>
          <p:nvPr>
            <p:ph idx="4" type="subTitle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5" type="title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21"/>
          <p:cNvSpPr txBox="1"/>
          <p:nvPr>
            <p:ph idx="6" type="subTitle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1"/>
          <p:cNvSpPr txBox="1"/>
          <p:nvPr>
            <p:ph idx="7" type="title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7" name="Google Shape;217;p21"/>
          <p:cNvSpPr txBox="1"/>
          <p:nvPr>
            <p:ph idx="8" type="subTitle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ONE_COLUMN_TEXT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2"/>
          <p:cNvGrpSpPr/>
          <p:nvPr/>
        </p:nvGrpSpPr>
        <p:grpSpPr>
          <a:xfrm rot="5592968">
            <a:off x="3785047" y="-1820819"/>
            <a:ext cx="6070042" cy="6282999"/>
            <a:chOff x="1279825" y="238125"/>
            <a:chExt cx="5060100" cy="5237625"/>
          </a:xfrm>
        </p:grpSpPr>
        <p:sp>
          <p:nvSpPr>
            <p:cNvPr id="220" name="Google Shape;220;p22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22"/>
          <p:cNvSpPr txBox="1"/>
          <p:nvPr>
            <p:ph idx="1" type="body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6" name="Google Shape;226;p22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SECTION_TITLE_AND_DESCRIPTION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229" name="Google Shape;229;p23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23"/>
          <p:cNvSpPr txBox="1"/>
          <p:nvPr>
            <p:ph idx="1" type="subTitle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" name="Google Shape;235;p23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None/>
              <a:defRPr sz="4800"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236" name="Google Shape;236;p23"/>
          <p:cNvSpPr txBox="1"/>
          <p:nvPr/>
        </p:nvSpPr>
        <p:spPr>
          <a:xfrm>
            <a:off x="672350" y="3500400"/>
            <a:ext cx="3176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2">
  <p:cSld name="TITLE_AND_TWO_COLUMNS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24"/>
          <p:cNvSpPr txBox="1"/>
          <p:nvPr>
            <p:ph idx="2" type="body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body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 rot="-5400000">
            <a:off x="-1541570" y="146598"/>
            <a:ext cx="6070096" cy="6283055"/>
            <a:chOff x="1279825" y="238125"/>
            <a:chExt cx="5060100" cy="5237625"/>
          </a:xfrm>
        </p:grpSpPr>
        <p:sp>
          <p:nvSpPr>
            <p:cNvPr id="55" name="Google Shape;55;p9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/>
          <p:nvPr/>
        </p:nvSpPr>
        <p:spPr>
          <a:xfrm>
            <a:off x="4572000" y="1432775"/>
            <a:ext cx="4572000" cy="3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-1996652" y="-663004"/>
            <a:ext cx="6250236" cy="6469514"/>
            <a:chOff x="1279825" y="238125"/>
            <a:chExt cx="5060100" cy="5237625"/>
          </a:xfrm>
        </p:grpSpPr>
        <p:sp>
          <p:nvSpPr>
            <p:cNvPr id="66" name="Google Shape;66;p10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0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hugofpaiva.github.io/ihc_prototype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-160020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>
            <p:ph idx="1" type="subTitle"/>
          </p:nvPr>
        </p:nvSpPr>
        <p:spPr>
          <a:xfrm>
            <a:off x="2566950" y="3125700"/>
            <a:ext cx="4010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B0FF"/>
                </a:solidFill>
              </a:rPr>
              <a:t>Final Presentation</a:t>
            </a:r>
            <a:endParaRPr b="1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45D73"/>
                </a:solidFill>
              </a:rPr>
              <a:t>Human-Computer Interaction</a:t>
            </a:r>
            <a:endParaRPr sz="14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45D73"/>
                </a:solidFill>
              </a:rPr>
              <a:t>P6</a:t>
            </a:r>
            <a:endParaRPr sz="1400">
              <a:solidFill>
                <a:srgbClr val="445D73"/>
              </a:solidFill>
            </a:endParaRPr>
          </a:p>
        </p:txBody>
      </p:sp>
      <p:sp>
        <p:nvSpPr>
          <p:cNvPr id="247" name="Google Shape;247;p25"/>
          <p:cNvSpPr txBox="1"/>
          <p:nvPr>
            <p:ph type="ctrTitle"/>
          </p:nvPr>
        </p:nvSpPr>
        <p:spPr>
          <a:xfrm>
            <a:off x="988800" y="2239500"/>
            <a:ext cx="7166400" cy="8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E2A47"/>
                </a:solidFill>
              </a:rPr>
              <a:t>Dashboard of a car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48" name="Google Shape;248;p25"/>
          <p:cNvSpPr txBox="1"/>
          <p:nvPr>
            <p:ph idx="1" type="subTitle"/>
          </p:nvPr>
        </p:nvSpPr>
        <p:spPr>
          <a:xfrm>
            <a:off x="988800" y="4162875"/>
            <a:ext cx="4010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5D73"/>
                </a:solidFill>
              </a:rPr>
              <a:t>Hugo Paiva de Almeida 93915 LEI</a:t>
            </a:r>
            <a:endParaRPr sz="1200">
              <a:solidFill>
                <a:srgbClr val="445D7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5D73"/>
                </a:solidFill>
              </a:rPr>
              <a:t>Rui Fernandes 92952 LEI</a:t>
            </a:r>
            <a:endParaRPr sz="1200">
              <a:solidFill>
                <a:srgbClr val="445D7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5D73"/>
                </a:solidFill>
              </a:rPr>
              <a:t>Carlos Michell Senas 81377 LEI</a:t>
            </a:r>
            <a:endParaRPr sz="1200">
              <a:solidFill>
                <a:srgbClr val="445D7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5D7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Task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50" y="1100925"/>
            <a:ext cx="6714479" cy="38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Task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80" name="Google Shape;3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4600"/>
            <a:ext cx="8839201" cy="307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idx="1" type="body"/>
          </p:nvPr>
        </p:nvSpPr>
        <p:spPr>
          <a:xfrm>
            <a:off x="529250" y="856750"/>
            <a:ext cx="24555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B0FF"/>
                </a:solidFill>
              </a:rPr>
              <a:t>Non-Functional</a:t>
            </a:r>
            <a:endParaRPr b="1" sz="18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6" name="Google Shape;386;p36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Requirements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87" name="Google Shape;387;p36"/>
          <p:cNvSpPr txBox="1"/>
          <p:nvPr>
            <p:ph idx="1" type="body"/>
          </p:nvPr>
        </p:nvSpPr>
        <p:spPr>
          <a:xfrm>
            <a:off x="367550" y="1787650"/>
            <a:ext cx="25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5D73"/>
                </a:solidFill>
              </a:rPr>
              <a:t>Usability</a:t>
            </a:r>
            <a:endParaRPr b="1" sz="1800">
              <a:solidFill>
                <a:srgbClr val="445D7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2882450" y="1762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5D7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Availability, Reliability and Maintainability</a:t>
            </a:r>
            <a:endParaRPr b="1" sz="1800">
              <a:solidFill>
                <a:srgbClr val="445D7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6"/>
          <p:cNvSpPr txBox="1"/>
          <p:nvPr/>
        </p:nvSpPr>
        <p:spPr>
          <a:xfrm>
            <a:off x="5958650" y="1762450"/>
            <a:ext cx="2765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5D7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Performance and Scalability</a:t>
            </a:r>
            <a:endParaRPr b="1" sz="1800">
              <a:solidFill>
                <a:srgbClr val="445D7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6"/>
          <p:cNvSpPr txBox="1"/>
          <p:nvPr/>
        </p:nvSpPr>
        <p:spPr>
          <a:xfrm>
            <a:off x="367550" y="2900100"/>
            <a:ext cx="2362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application should be easy to learn and use, have a pleasant design and make the user make as few errors as possible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3034850" y="2900100"/>
            <a:ext cx="2673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application should be accessible to the user whenever needed, with low chance of critical failures and when they happen, they should be fixed quickly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5958650" y="2900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5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system should have a fast response time and handle different workload while maintaining the performance requirements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4" name="Google Shape;3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300" y="2418150"/>
            <a:ext cx="459601" cy="4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650" y="2418150"/>
            <a:ext cx="459601" cy="4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700" y="2418150"/>
            <a:ext cx="459599" cy="45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Requirements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1253000" y="1651450"/>
            <a:ext cx="2975100" cy="3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45D73"/>
                </a:solidFill>
              </a:rPr>
              <a:t>Accomplishable</a:t>
            </a:r>
            <a:endParaRPr b="1" sz="1800">
              <a:solidFill>
                <a:srgbClr val="445D73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3" name="Google Shape;403;p37"/>
          <p:cNvSpPr txBox="1"/>
          <p:nvPr>
            <p:ph idx="1" type="body"/>
          </p:nvPr>
        </p:nvSpPr>
        <p:spPr>
          <a:xfrm>
            <a:off x="5861025" y="1651450"/>
            <a:ext cx="2377500" cy="3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5D73"/>
                </a:solidFill>
              </a:rPr>
              <a:t>Not Accomplishable</a:t>
            </a:r>
            <a:endParaRPr b="1" sz="1800">
              <a:solidFill>
                <a:srgbClr val="445D7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Inclusion of an app store where the user can download extra applications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External application support e.g. Uber, Skype, TuGas, Shazam, miio, etc.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405" name="Google Shape;405;p37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Requirements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06" name="Google Shape;406;p37"/>
          <p:cNvSpPr txBox="1"/>
          <p:nvPr>
            <p:ph idx="1" type="body"/>
          </p:nvPr>
        </p:nvSpPr>
        <p:spPr>
          <a:xfrm>
            <a:off x="529250" y="856750"/>
            <a:ext cx="24555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B0FF"/>
                </a:solidFill>
              </a:rPr>
              <a:t>Functional</a:t>
            </a:r>
            <a:endParaRPr b="1" sz="20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2850400" y="2272750"/>
            <a:ext cx="23775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Control of the electrical systems of the doors, windows and air conditioning of the vehicle</a:t>
            </a:r>
            <a:endParaRPr b="1" sz="12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Sound system control</a:t>
            </a:r>
            <a:endParaRPr b="1" sz="12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396700" y="2272750"/>
            <a:ext cx="23775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Internal vehicle information display</a:t>
            </a:r>
            <a:endParaRPr b="1" sz="12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Connecting bluetooth devices, namely smartphones with basic phone features</a:t>
            </a:r>
            <a:endParaRPr sz="12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09" name="Google Shape;409;p37"/>
          <p:cNvSpPr txBox="1"/>
          <p:nvPr/>
        </p:nvSpPr>
        <p:spPr>
          <a:xfrm>
            <a:off x="770750" y="3614375"/>
            <a:ext cx="39396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Integrated navigation system with map, routes and location search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Low Fidelity Prototype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15" name="Google Shape;415;p38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pic>
        <p:nvPicPr>
          <p:cNvPr id="416" name="Google Shape;416;p38"/>
          <p:cNvPicPr preferRelativeResize="0"/>
          <p:nvPr/>
        </p:nvPicPr>
        <p:blipFill rotWithShape="1">
          <a:blip r:embed="rId3">
            <a:alphaModFix/>
          </a:blip>
          <a:srcRect b="0" l="0" r="-1450" t="0"/>
          <a:stretch/>
        </p:blipFill>
        <p:spPr>
          <a:xfrm>
            <a:off x="4584061" y="1749162"/>
            <a:ext cx="3840477" cy="264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89" y="1766312"/>
            <a:ext cx="3474717" cy="260603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 txBox="1"/>
          <p:nvPr>
            <p:ph idx="1" type="body"/>
          </p:nvPr>
        </p:nvSpPr>
        <p:spPr>
          <a:xfrm>
            <a:off x="1009950" y="856750"/>
            <a:ext cx="39645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B0FF"/>
                </a:solidFill>
              </a:rPr>
              <a:t>Digital Prototype made with Proto.io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9" name="Google Shape;419;p38"/>
          <p:cNvSpPr txBox="1"/>
          <p:nvPr>
            <p:ph idx="1" type="body"/>
          </p:nvPr>
        </p:nvSpPr>
        <p:spPr>
          <a:xfrm>
            <a:off x="720200" y="43622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Started with brainstorming in a paper prototype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420" name="Google Shape;420;p38"/>
          <p:cNvSpPr txBox="1"/>
          <p:nvPr>
            <p:ph idx="1" type="body"/>
          </p:nvPr>
        </p:nvSpPr>
        <p:spPr>
          <a:xfrm>
            <a:off x="5208750" y="4362238"/>
            <a:ext cx="25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Transitioned to digital prototype with proto.io 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Low Fidelity Prototype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427" name="Google Shape;427;p39"/>
          <p:cNvSpPr txBox="1"/>
          <p:nvPr>
            <p:ph idx="1" type="body"/>
          </p:nvPr>
        </p:nvSpPr>
        <p:spPr>
          <a:xfrm>
            <a:off x="1009950" y="856750"/>
            <a:ext cx="39645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B0FF"/>
                </a:solidFill>
              </a:rPr>
              <a:t>Digital Prototype made with Proto.io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8" name="Google Shape;428;p39"/>
          <p:cNvSpPr txBox="1"/>
          <p:nvPr>
            <p:ph idx="1" type="body"/>
          </p:nvPr>
        </p:nvSpPr>
        <p:spPr>
          <a:xfrm>
            <a:off x="720200" y="45146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Air control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429" name="Google Shape;429;p39"/>
          <p:cNvSpPr txBox="1"/>
          <p:nvPr>
            <p:ph idx="1" type="body"/>
          </p:nvPr>
        </p:nvSpPr>
        <p:spPr>
          <a:xfrm>
            <a:off x="5208750" y="4438438"/>
            <a:ext cx="25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Phone menu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0" name="Google Shape;4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11" y="1619625"/>
            <a:ext cx="3474719" cy="288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063" y="1722263"/>
            <a:ext cx="3840477" cy="2678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Low Fidelity Prototype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37" name="Google Shape;437;p40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438" name="Google Shape;438;p40"/>
          <p:cNvSpPr txBox="1"/>
          <p:nvPr>
            <p:ph idx="1" type="body"/>
          </p:nvPr>
        </p:nvSpPr>
        <p:spPr>
          <a:xfrm>
            <a:off x="1009950" y="856750"/>
            <a:ext cx="39645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B0FF"/>
                </a:solidFill>
              </a:rPr>
              <a:t>Digital Prototype made with Proto.io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40"/>
          <p:cNvSpPr txBox="1"/>
          <p:nvPr>
            <p:ph idx="1" type="body"/>
          </p:nvPr>
        </p:nvSpPr>
        <p:spPr>
          <a:xfrm>
            <a:off x="796400" y="44384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Music menu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440" name="Google Shape;440;p40"/>
          <p:cNvSpPr txBox="1"/>
          <p:nvPr>
            <p:ph idx="1" type="body"/>
          </p:nvPr>
        </p:nvSpPr>
        <p:spPr>
          <a:xfrm>
            <a:off x="5361150" y="4438438"/>
            <a:ext cx="25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Car info menu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1" name="Google Shape;4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50" y="1787838"/>
            <a:ext cx="3657598" cy="25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900" y="1788113"/>
            <a:ext cx="3657598" cy="2550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Low Fidelity Prototype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449" name="Google Shape;449;p41"/>
          <p:cNvSpPr txBox="1"/>
          <p:nvPr>
            <p:ph idx="1" type="body"/>
          </p:nvPr>
        </p:nvSpPr>
        <p:spPr>
          <a:xfrm>
            <a:off x="1009950" y="856750"/>
            <a:ext cx="39645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B0FF"/>
                </a:solidFill>
              </a:rPr>
              <a:t>Digital Prototype made with Proto.io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0" name="Google Shape;450;p41"/>
          <p:cNvSpPr txBox="1"/>
          <p:nvPr>
            <p:ph idx="1" type="body"/>
          </p:nvPr>
        </p:nvSpPr>
        <p:spPr>
          <a:xfrm>
            <a:off x="3126450" y="4465275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Navigation</a:t>
            </a:r>
            <a:r>
              <a:rPr b="1" lang="en" sz="1500">
                <a:solidFill>
                  <a:srgbClr val="445D73"/>
                </a:solidFill>
              </a:rPr>
              <a:t> menu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451" name="Google Shape;4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604675"/>
            <a:ext cx="4114799" cy="288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Low Fidelity Prototype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57" name="Google Shape;457;p42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458" name="Google Shape;458;p42"/>
          <p:cNvSpPr txBox="1"/>
          <p:nvPr>
            <p:ph idx="1" type="body"/>
          </p:nvPr>
        </p:nvSpPr>
        <p:spPr>
          <a:xfrm>
            <a:off x="1009950" y="856750"/>
            <a:ext cx="39645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B0FF"/>
                </a:solidFill>
              </a:rPr>
              <a:t>Digital Prototype made with Proto.io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9" name="Google Shape;459;p42"/>
          <p:cNvSpPr txBox="1"/>
          <p:nvPr>
            <p:ph idx="1" type="body"/>
          </p:nvPr>
        </p:nvSpPr>
        <p:spPr>
          <a:xfrm>
            <a:off x="796400" y="45146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Door</a:t>
            </a:r>
            <a:r>
              <a:rPr b="1" lang="en" sz="1500">
                <a:solidFill>
                  <a:srgbClr val="445D73"/>
                </a:solidFill>
              </a:rPr>
              <a:t> menu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460" name="Google Shape;460;p42"/>
          <p:cNvSpPr txBox="1"/>
          <p:nvPr>
            <p:ph idx="1" type="body"/>
          </p:nvPr>
        </p:nvSpPr>
        <p:spPr>
          <a:xfrm>
            <a:off x="5284950" y="4514638"/>
            <a:ext cx="25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Apps</a:t>
            </a:r>
            <a:r>
              <a:rPr b="1" lang="en" sz="1500">
                <a:solidFill>
                  <a:srgbClr val="445D73"/>
                </a:solidFill>
              </a:rPr>
              <a:t> menu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1" name="Google Shape;4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50" y="1824275"/>
            <a:ext cx="3657598" cy="255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700" y="1824788"/>
            <a:ext cx="3657598" cy="2550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808975" y="14464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Used Google forms to make and review the user evaluation based on the documentation provided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g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oal was to evaluate the system as a whole (Ease of learning, efficiency of use, error frequency, intuitive design, etc)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Tasks</a:t>
            </a: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Turn on the A/C and raise the temperature on the left side</a:t>
            </a: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Increase fan intensity and turn on rear defroster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Call “Alberto Reis” and then call the emergency number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Lock all doors and roll up the driver’s window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Check the car’s fuel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Total of eight (8) participants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70" name="Google Shape;470;p43"/>
          <p:cNvSpPr txBox="1"/>
          <p:nvPr>
            <p:ph idx="1" type="body"/>
          </p:nvPr>
        </p:nvSpPr>
        <p:spPr>
          <a:xfrm>
            <a:off x="1009950" y="856750"/>
            <a:ext cx="39645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B0FF"/>
                </a:solidFill>
              </a:rPr>
              <a:t>Low fidelity Prototype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Introduction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4" name="Google Shape;254;p26"/>
          <p:cNvSpPr txBox="1"/>
          <p:nvPr>
            <p:ph idx="4294967295" type="title"/>
          </p:nvPr>
        </p:nvSpPr>
        <p:spPr>
          <a:xfrm>
            <a:off x="1205625" y="3013401"/>
            <a:ext cx="19413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5D73"/>
                </a:solidFill>
              </a:rPr>
              <a:t>Contextualization</a:t>
            </a:r>
            <a:endParaRPr sz="1800">
              <a:solidFill>
                <a:srgbClr val="445D73"/>
              </a:solidFill>
            </a:endParaRPr>
          </a:p>
        </p:txBody>
      </p:sp>
      <p:sp>
        <p:nvSpPr>
          <p:cNvPr id="255" name="Google Shape;255;p26"/>
          <p:cNvSpPr txBox="1"/>
          <p:nvPr>
            <p:ph idx="4294967295" type="title"/>
          </p:nvPr>
        </p:nvSpPr>
        <p:spPr>
          <a:xfrm>
            <a:off x="3601350" y="3013401"/>
            <a:ext cx="19413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5D73"/>
                </a:solidFill>
              </a:rPr>
              <a:t>Why this project?</a:t>
            </a:r>
            <a:endParaRPr sz="1800">
              <a:solidFill>
                <a:srgbClr val="445D73"/>
              </a:solidFill>
            </a:endParaRPr>
          </a:p>
        </p:txBody>
      </p:sp>
      <p:sp>
        <p:nvSpPr>
          <p:cNvPr id="256" name="Google Shape;256;p26"/>
          <p:cNvSpPr txBox="1"/>
          <p:nvPr>
            <p:ph idx="4294967295" type="title"/>
          </p:nvPr>
        </p:nvSpPr>
        <p:spPr>
          <a:xfrm>
            <a:off x="5997075" y="3013401"/>
            <a:ext cx="19413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5D73"/>
                </a:solidFill>
              </a:rPr>
              <a:t>Personal Interest</a:t>
            </a:r>
            <a:endParaRPr sz="1800">
              <a:solidFill>
                <a:srgbClr val="445D73"/>
              </a:solidFill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1625175" y="1761375"/>
            <a:ext cx="1102200" cy="11022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>
            <a:off x="4020900" y="1761375"/>
            <a:ext cx="1102200" cy="11022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6416625" y="1761375"/>
            <a:ext cx="1102200" cy="11022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6"/>
          <p:cNvPicPr preferRelativeResize="0"/>
          <p:nvPr/>
        </p:nvPicPr>
        <p:blipFill rotWithShape="1">
          <a:blip r:embed="rId3">
            <a:alphaModFix/>
          </a:blip>
          <a:srcRect b="32993" l="37744" r="30794" t="44156"/>
          <a:stretch/>
        </p:blipFill>
        <p:spPr>
          <a:xfrm>
            <a:off x="1625163" y="1949538"/>
            <a:ext cx="1332525" cy="7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 rotWithShape="1">
          <a:blip r:embed="rId4">
            <a:alphaModFix/>
          </a:blip>
          <a:srcRect b="18030" l="26935" r="23136" t="22146"/>
          <a:stretch/>
        </p:blipFill>
        <p:spPr>
          <a:xfrm>
            <a:off x="3955539" y="1713786"/>
            <a:ext cx="1332525" cy="119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725" y="1907495"/>
            <a:ext cx="809999" cy="8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766900" y="14992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Tested the same tasks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Added new tasks relating to the now implemented music feature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Play the song “24K Magic” from a bluetooth device (phone) and increase the volume</a:t>
            </a:r>
            <a:endParaRPr sz="18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Increase the ‘Bass’ level on the sound settings menu</a:t>
            </a:r>
            <a:endParaRPr sz="18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Total of six (6) participants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78" name="Google Shape;478;p44"/>
          <p:cNvSpPr txBox="1"/>
          <p:nvPr>
            <p:ph idx="1" type="body"/>
          </p:nvPr>
        </p:nvSpPr>
        <p:spPr>
          <a:xfrm>
            <a:off x="1009950" y="856750"/>
            <a:ext cx="39645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DB0FF"/>
                </a:solidFill>
              </a:rPr>
              <a:t> High fidelity Prototype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84" name="Google Shape;484;p45"/>
          <p:cNvSpPr txBox="1"/>
          <p:nvPr>
            <p:ph idx="4294967295" type="subTitle"/>
          </p:nvPr>
        </p:nvSpPr>
        <p:spPr>
          <a:xfrm>
            <a:off x="937600" y="1069250"/>
            <a:ext cx="527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DB0FF"/>
                </a:solidFill>
              </a:rPr>
              <a:t>Results</a:t>
            </a:r>
            <a:endParaRPr/>
          </a:p>
        </p:txBody>
      </p:sp>
      <p:sp>
        <p:nvSpPr>
          <p:cNvPr id="485" name="Google Shape;485;p45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pic>
        <p:nvPicPr>
          <p:cNvPr id="486" name="Google Shape;486;p45"/>
          <p:cNvPicPr preferRelativeResize="0"/>
          <p:nvPr/>
        </p:nvPicPr>
        <p:blipFill rotWithShape="1">
          <a:blip r:embed="rId3">
            <a:alphaModFix/>
          </a:blip>
          <a:srcRect b="0" l="0" r="27039" t="5979"/>
          <a:stretch/>
        </p:blipFill>
        <p:spPr>
          <a:xfrm>
            <a:off x="803975" y="1722325"/>
            <a:ext cx="5498177" cy="27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92" name="Google Shape;492;p46"/>
          <p:cNvSpPr txBox="1"/>
          <p:nvPr>
            <p:ph idx="4294967295" type="subTitle"/>
          </p:nvPr>
        </p:nvSpPr>
        <p:spPr>
          <a:xfrm>
            <a:off x="937600" y="1069250"/>
            <a:ext cx="527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DB0FF"/>
                </a:solidFill>
              </a:rPr>
              <a:t>Results</a:t>
            </a:r>
            <a:endParaRPr/>
          </a:p>
        </p:txBody>
      </p:sp>
      <p:sp>
        <p:nvSpPr>
          <p:cNvPr id="493" name="Google Shape;493;p46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pic>
        <p:nvPicPr>
          <p:cNvPr id="494" name="Google Shape;494;p46"/>
          <p:cNvPicPr preferRelativeResize="0"/>
          <p:nvPr/>
        </p:nvPicPr>
        <p:blipFill rotWithShape="1">
          <a:blip r:embed="rId3">
            <a:alphaModFix/>
          </a:blip>
          <a:srcRect b="0" l="0" r="28279" t="5186"/>
          <a:stretch/>
        </p:blipFill>
        <p:spPr>
          <a:xfrm>
            <a:off x="903450" y="1743725"/>
            <a:ext cx="5275799" cy="28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/>
          <p:nvPr>
            <p:ph type="title"/>
          </p:nvPr>
        </p:nvSpPr>
        <p:spPr>
          <a:xfrm>
            <a:off x="672350" y="1316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00" name="Google Shape;500;p47"/>
          <p:cNvSpPr txBox="1"/>
          <p:nvPr>
            <p:ph idx="4294967295" type="subTitle"/>
          </p:nvPr>
        </p:nvSpPr>
        <p:spPr>
          <a:xfrm>
            <a:off x="937600" y="612050"/>
            <a:ext cx="527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DB0FF"/>
                </a:solidFill>
              </a:rPr>
              <a:t>Results</a:t>
            </a:r>
            <a:endParaRPr/>
          </a:p>
        </p:txBody>
      </p:sp>
      <p:sp>
        <p:nvSpPr>
          <p:cNvPr id="501" name="Google Shape;501;p47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graphicFrame>
        <p:nvGraphicFramePr>
          <p:cNvPr id="502" name="Google Shape;502;p47"/>
          <p:cNvGraphicFramePr/>
          <p:nvPr/>
        </p:nvGraphicFramePr>
        <p:xfrm>
          <a:off x="1104900" y="109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{D7E5E0C6-3C3E-447B-9479-A76812E95E6B}</a:tableStyleId>
              </a:tblPr>
              <a:tblGrid>
                <a:gridCol w="673800"/>
                <a:gridCol w="294570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Task ID</a:t>
                      </a:r>
                      <a:endParaRPr b="1" sz="13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B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Description</a:t>
                      </a:r>
                      <a:endParaRPr b="1" sz="13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B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Low Fidelity Prototype</a:t>
                      </a:r>
                      <a:endParaRPr b="1" sz="13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B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High</a:t>
                      </a:r>
                      <a:r>
                        <a:rPr b="1" lang="en" sz="13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Fidelity Prototype</a:t>
                      </a:r>
                      <a:endParaRPr b="1" sz="13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B0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</a:t>
                      </a:r>
                      <a:endParaRPr b="1"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Turn on the A/C and raise the temperature on the left side</a:t>
                      </a:r>
                      <a:endParaRPr b="1" sz="7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Easy</a:t>
                      </a:r>
                      <a:endParaRPr b="1"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Very Easy</a:t>
                      </a:r>
                      <a:endParaRPr b="1"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Increase fan intensity and turn on rear defroster</a:t>
                      </a:r>
                      <a:endParaRPr sz="7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Easy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Easy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Call “Alberto Reis” and then call the emergency number</a:t>
                      </a:r>
                      <a:endParaRPr sz="7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Very Easy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Very Easy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4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Lock all doors and roll up the driver’s window</a:t>
                      </a:r>
                      <a:endParaRPr sz="10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Easy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Easy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5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Check the car’s fuel</a:t>
                      </a:r>
                      <a:endParaRPr sz="10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Very Easy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Very Easy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6</a:t>
                      </a:r>
                      <a:endParaRPr b="1"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Turn on heated seats for the driver’s side</a:t>
                      </a:r>
                      <a:endParaRPr b="1" sz="7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Easy</a:t>
                      </a:r>
                      <a:endParaRPr b="1"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Very Easy</a:t>
                      </a:r>
                      <a:endParaRPr b="1"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7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Play the song “24K Magic” from a bluetooth device (phone) and increase the volume</a:t>
                      </a:r>
                      <a:endParaRPr sz="7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-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Easy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8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Increase the ‘Bass’ level on the sound settings menu</a:t>
                      </a:r>
                      <a:endParaRPr sz="7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-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Very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Easy</a:t>
                      </a:r>
                      <a:endParaRPr sz="11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B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08" name="Google Shape;508;p48"/>
          <p:cNvSpPr txBox="1"/>
          <p:nvPr>
            <p:ph idx="4294967295" type="subTitle"/>
          </p:nvPr>
        </p:nvSpPr>
        <p:spPr>
          <a:xfrm>
            <a:off x="937600" y="1069250"/>
            <a:ext cx="527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DB0FF"/>
                </a:solidFill>
              </a:rPr>
              <a:t>Results</a:t>
            </a:r>
            <a:endParaRPr/>
          </a:p>
        </p:txBody>
      </p:sp>
      <p:sp>
        <p:nvSpPr>
          <p:cNvPr id="509" name="Google Shape;509;p48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pic>
        <p:nvPicPr>
          <p:cNvPr id="510" name="Google Shape;5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88" y="1861850"/>
            <a:ext cx="8088228" cy="250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16" name="Google Shape;516;p49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pic>
        <p:nvPicPr>
          <p:cNvPr id="517" name="Google Shape;5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95" y="1738000"/>
            <a:ext cx="3794759" cy="264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167" y="1739075"/>
            <a:ext cx="4069078" cy="264490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9"/>
          <p:cNvSpPr txBox="1"/>
          <p:nvPr>
            <p:ph idx="1" type="body"/>
          </p:nvPr>
        </p:nvSpPr>
        <p:spPr>
          <a:xfrm>
            <a:off x="971925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445D73"/>
                </a:solidFill>
              </a:rPr>
              <a:t>Before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sp>
        <p:nvSpPr>
          <p:cNvPr id="520" name="Google Shape;520;p49"/>
          <p:cNvSpPr txBox="1"/>
          <p:nvPr>
            <p:ph idx="1" type="body"/>
          </p:nvPr>
        </p:nvSpPr>
        <p:spPr>
          <a:xfrm>
            <a:off x="5217138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445D73"/>
                </a:solidFill>
              </a:rPr>
              <a:t>After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sp>
        <p:nvSpPr>
          <p:cNvPr id="521" name="Google Shape;521;p49"/>
          <p:cNvSpPr txBox="1"/>
          <p:nvPr>
            <p:ph idx="1" type="body"/>
          </p:nvPr>
        </p:nvSpPr>
        <p:spPr>
          <a:xfrm>
            <a:off x="1009950" y="856750"/>
            <a:ext cx="39645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B0FF"/>
                </a:solidFill>
              </a:rPr>
              <a:t>Update: Labels on navbar icons</a:t>
            </a:r>
            <a:endParaRPr b="1" sz="18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2" name="Google Shape;522;p49"/>
          <p:cNvSpPr/>
          <p:nvPr/>
        </p:nvSpPr>
        <p:spPr>
          <a:xfrm>
            <a:off x="505250" y="4031950"/>
            <a:ext cx="3819600" cy="35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23" name="Google Shape;523;p49"/>
          <p:cNvSpPr/>
          <p:nvPr/>
        </p:nvSpPr>
        <p:spPr>
          <a:xfrm>
            <a:off x="4628175" y="3989775"/>
            <a:ext cx="4069200" cy="39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29" name="Google Shape;529;p50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530" name="Google Shape;530;p50"/>
          <p:cNvSpPr txBox="1"/>
          <p:nvPr>
            <p:ph idx="1" type="body"/>
          </p:nvPr>
        </p:nvSpPr>
        <p:spPr>
          <a:xfrm>
            <a:off x="971925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445D73"/>
                </a:solidFill>
              </a:rPr>
              <a:t>Before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sp>
        <p:nvSpPr>
          <p:cNvPr id="531" name="Google Shape;531;p50"/>
          <p:cNvSpPr txBox="1"/>
          <p:nvPr>
            <p:ph idx="1" type="body"/>
          </p:nvPr>
        </p:nvSpPr>
        <p:spPr>
          <a:xfrm>
            <a:off x="5217138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445D73"/>
                </a:solidFill>
              </a:rPr>
              <a:t>After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sp>
        <p:nvSpPr>
          <p:cNvPr id="532" name="Google Shape;532;p50"/>
          <p:cNvSpPr txBox="1"/>
          <p:nvPr>
            <p:ph idx="1" type="body"/>
          </p:nvPr>
        </p:nvSpPr>
        <p:spPr>
          <a:xfrm>
            <a:off x="1009950" y="856750"/>
            <a:ext cx="39645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B0FF"/>
                </a:solidFill>
              </a:rPr>
              <a:t>Update: Identifier on recent calls</a:t>
            </a:r>
            <a:endParaRPr b="1" sz="18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33" name="Google Shape;5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00" y="1738000"/>
            <a:ext cx="3794759" cy="264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163" y="1739088"/>
            <a:ext cx="4069081" cy="264490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0"/>
          <p:cNvSpPr/>
          <p:nvPr/>
        </p:nvSpPr>
        <p:spPr>
          <a:xfrm>
            <a:off x="5035075" y="2091775"/>
            <a:ext cx="623700" cy="303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1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41" name="Google Shape;541;p51"/>
          <p:cNvSpPr txBox="1"/>
          <p:nvPr>
            <p:ph idx="4294967295" type="subTitle"/>
          </p:nvPr>
        </p:nvSpPr>
        <p:spPr>
          <a:xfrm>
            <a:off x="937600" y="1069250"/>
            <a:ext cx="326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DB0FF"/>
                </a:solidFill>
              </a:rPr>
              <a:t>Update: Side identifier for heated seats</a:t>
            </a:r>
            <a:endParaRPr b="1">
              <a:solidFill>
                <a:srgbClr val="00FFFF"/>
              </a:solidFill>
            </a:endParaRPr>
          </a:p>
        </p:txBody>
      </p:sp>
      <p:sp>
        <p:nvSpPr>
          <p:cNvPr id="542" name="Google Shape;542;p51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pic>
        <p:nvPicPr>
          <p:cNvPr id="543" name="Google Shape;5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23" y="1995613"/>
            <a:ext cx="3094752" cy="215672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672350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Before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sp>
        <p:nvSpPr>
          <p:cNvPr id="545" name="Google Shape;545;p51"/>
          <p:cNvSpPr txBox="1"/>
          <p:nvPr>
            <p:ph idx="1" type="body"/>
          </p:nvPr>
        </p:nvSpPr>
        <p:spPr>
          <a:xfrm>
            <a:off x="5217138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445D73"/>
                </a:solidFill>
              </a:rPr>
              <a:t>After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pic>
        <p:nvPicPr>
          <p:cNvPr id="546" name="Google Shape;5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275" y="1158919"/>
            <a:ext cx="4918001" cy="321906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1"/>
          <p:cNvSpPr/>
          <p:nvPr/>
        </p:nvSpPr>
        <p:spPr>
          <a:xfrm>
            <a:off x="3132575" y="3910675"/>
            <a:ext cx="525600" cy="22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1"/>
          <p:cNvSpPr/>
          <p:nvPr/>
        </p:nvSpPr>
        <p:spPr>
          <a:xfrm>
            <a:off x="8225550" y="3910675"/>
            <a:ext cx="803700" cy="46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2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4" name="Google Shape;554;p52"/>
          <p:cNvSpPr txBox="1"/>
          <p:nvPr>
            <p:ph idx="4294967295" type="subTitle"/>
          </p:nvPr>
        </p:nvSpPr>
        <p:spPr>
          <a:xfrm>
            <a:off x="937600" y="1069250"/>
            <a:ext cx="5436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DB0FF"/>
                </a:solidFill>
              </a:rPr>
              <a:t>Update: Change of d</a:t>
            </a:r>
            <a:r>
              <a:rPr b="1" lang="en">
                <a:solidFill>
                  <a:srgbClr val="2DB0FF"/>
                </a:solidFill>
              </a:rPr>
              <a:t>oors menu (icons, labels)</a:t>
            </a:r>
            <a:endParaRPr/>
          </a:p>
        </p:txBody>
      </p:sp>
      <p:sp>
        <p:nvSpPr>
          <p:cNvPr id="555" name="Google Shape;555;p52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pic>
        <p:nvPicPr>
          <p:cNvPr id="556" name="Google Shape;5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95" y="1739700"/>
            <a:ext cx="3794759" cy="264707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2"/>
          <p:cNvSpPr txBox="1"/>
          <p:nvPr>
            <p:ph idx="1" type="body"/>
          </p:nvPr>
        </p:nvSpPr>
        <p:spPr>
          <a:xfrm>
            <a:off x="971925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Before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sp>
        <p:nvSpPr>
          <p:cNvPr id="558" name="Google Shape;558;p52"/>
          <p:cNvSpPr txBox="1"/>
          <p:nvPr>
            <p:ph idx="1" type="body"/>
          </p:nvPr>
        </p:nvSpPr>
        <p:spPr>
          <a:xfrm>
            <a:off x="5217138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445D73"/>
                </a:solidFill>
              </a:rPr>
              <a:t>After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pic>
        <p:nvPicPr>
          <p:cNvPr id="559" name="Google Shape;5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152" y="1740800"/>
            <a:ext cx="4069081" cy="264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3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65" name="Google Shape;565;p53"/>
          <p:cNvSpPr txBox="1"/>
          <p:nvPr>
            <p:ph idx="4294967295" type="subTitle"/>
          </p:nvPr>
        </p:nvSpPr>
        <p:spPr>
          <a:xfrm>
            <a:off x="937600" y="1069250"/>
            <a:ext cx="527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DB0FF"/>
                </a:solidFill>
              </a:rPr>
              <a:t>Update: </a:t>
            </a:r>
            <a:r>
              <a:rPr b="1" lang="en">
                <a:solidFill>
                  <a:srgbClr val="2DB0FF"/>
                </a:solidFill>
              </a:rPr>
              <a:t>Better choice of icon for A/C</a:t>
            </a:r>
            <a:endParaRPr/>
          </a:p>
        </p:txBody>
      </p:sp>
      <p:sp>
        <p:nvSpPr>
          <p:cNvPr id="566" name="Google Shape;566;p53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567" name="Google Shape;567;p53"/>
          <p:cNvSpPr txBox="1"/>
          <p:nvPr>
            <p:ph idx="1" type="body"/>
          </p:nvPr>
        </p:nvSpPr>
        <p:spPr>
          <a:xfrm>
            <a:off x="971925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Before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sp>
        <p:nvSpPr>
          <p:cNvPr id="568" name="Google Shape;568;p53"/>
          <p:cNvSpPr txBox="1"/>
          <p:nvPr>
            <p:ph idx="1" type="body"/>
          </p:nvPr>
        </p:nvSpPr>
        <p:spPr>
          <a:xfrm>
            <a:off x="5217138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After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pic>
        <p:nvPicPr>
          <p:cNvPr id="569" name="Google Shape;5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163" y="1730625"/>
            <a:ext cx="4069078" cy="264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0" y="1729538"/>
            <a:ext cx="3794759" cy="2647078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3"/>
          <p:cNvSpPr/>
          <p:nvPr/>
        </p:nvSpPr>
        <p:spPr>
          <a:xfrm>
            <a:off x="899350" y="4062250"/>
            <a:ext cx="323400" cy="33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3"/>
          <p:cNvSpPr/>
          <p:nvPr/>
        </p:nvSpPr>
        <p:spPr>
          <a:xfrm>
            <a:off x="4962425" y="4041925"/>
            <a:ext cx="323400" cy="33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Project Objectives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69" name="Google Shape;269;p27"/>
          <p:cNvSpPr txBox="1"/>
          <p:nvPr>
            <p:ph idx="2" type="title"/>
          </p:nvPr>
        </p:nvSpPr>
        <p:spPr>
          <a:xfrm>
            <a:off x="1477650" y="3300413"/>
            <a:ext cx="16665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5D73"/>
                </a:solidFill>
              </a:rPr>
              <a:t>All </a:t>
            </a:r>
            <a:r>
              <a:rPr lang="en">
                <a:solidFill>
                  <a:srgbClr val="445D73"/>
                </a:solidFill>
              </a:rPr>
              <a:t>utilities</a:t>
            </a:r>
            <a:endParaRPr>
              <a:solidFill>
                <a:srgbClr val="445D73"/>
              </a:solidFill>
            </a:endParaRPr>
          </a:p>
        </p:txBody>
      </p:sp>
      <p:sp>
        <p:nvSpPr>
          <p:cNvPr id="270" name="Google Shape;270;p27"/>
          <p:cNvSpPr txBox="1"/>
          <p:nvPr>
            <p:ph idx="3" type="title"/>
          </p:nvPr>
        </p:nvSpPr>
        <p:spPr>
          <a:xfrm>
            <a:off x="3738747" y="3300413"/>
            <a:ext cx="16665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5D73"/>
                </a:solidFill>
              </a:rPr>
              <a:t>Reduce the risk</a:t>
            </a:r>
            <a:endParaRPr>
              <a:solidFill>
                <a:srgbClr val="445D73"/>
              </a:solidFill>
            </a:endParaRPr>
          </a:p>
        </p:txBody>
      </p:sp>
      <p:sp>
        <p:nvSpPr>
          <p:cNvPr id="271" name="Google Shape;271;p27"/>
          <p:cNvSpPr txBox="1"/>
          <p:nvPr>
            <p:ph idx="5" type="title"/>
          </p:nvPr>
        </p:nvSpPr>
        <p:spPr>
          <a:xfrm>
            <a:off x="5842900" y="3300413"/>
            <a:ext cx="1980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5D73"/>
                </a:solidFill>
              </a:rPr>
              <a:t>Universal System</a:t>
            </a:r>
            <a:endParaRPr>
              <a:solidFill>
                <a:srgbClr val="445D73"/>
              </a:solidFill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1800188" y="2121433"/>
            <a:ext cx="1021500" cy="1021500"/>
          </a:xfrm>
          <a:prstGeom prst="ellipse">
            <a:avLst/>
          </a:prstGeom>
          <a:solidFill>
            <a:srgbClr val="F2F2F2">
              <a:alpha val="0"/>
            </a:srgbClr>
          </a:solidFill>
          <a:ln cap="flat" cmpd="sng" w="28575">
            <a:solidFill>
              <a:srgbClr val="2DB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5D73"/>
              </a:solidFill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4061251" y="1632401"/>
            <a:ext cx="1021500" cy="1021500"/>
          </a:xfrm>
          <a:prstGeom prst="ellipse">
            <a:avLst/>
          </a:prstGeom>
          <a:solidFill>
            <a:srgbClr val="595959">
              <a:alpha val="4460"/>
            </a:srgbClr>
          </a:solidFill>
          <a:ln cap="flat" cmpd="sng" w="28575">
            <a:solidFill>
              <a:srgbClr val="2DB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6322315" y="2121433"/>
            <a:ext cx="1021500" cy="1021500"/>
          </a:xfrm>
          <a:prstGeom prst="ellipse">
            <a:avLst/>
          </a:prstGeom>
          <a:solidFill>
            <a:srgbClr val="595959">
              <a:alpha val="4460"/>
            </a:srgbClr>
          </a:solidFill>
          <a:ln cap="flat" cmpd="sng" w="28575">
            <a:solidFill>
              <a:srgbClr val="2DB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27"/>
          <p:cNvCxnSpPr>
            <a:stCxn id="272" idx="6"/>
          </p:cNvCxnSpPr>
          <p:nvPr/>
        </p:nvCxnSpPr>
        <p:spPr>
          <a:xfrm flipH="1" rot="10800000">
            <a:off x="2821688" y="2143183"/>
            <a:ext cx="1280700" cy="489000"/>
          </a:xfrm>
          <a:prstGeom prst="straightConnector1">
            <a:avLst/>
          </a:prstGeom>
          <a:noFill/>
          <a:ln cap="flat" cmpd="sng" w="28575">
            <a:solidFill>
              <a:srgbClr val="2DB0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76" name="Google Shape;276;p27"/>
          <p:cNvCxnSpPr>
            <a:stCxn id="273" idx="6"/>
          </p:cNvCxnSpPr>
          <p:nvPr/>
        </p:nvCxnSpPr>
        <p:spPr>
          <a:xfrm>
            <a:off x="5082751" y="2143151"/>
            <a:ext cx="1280700" cy="489000"/>
          </a:xfrm>
          <a:prstGeom prst="straightConnector1">
            <a:avLst/>
          </a:prstGeom>
          <a:noFill/>
          <a:ln cap="flat" cmpd="sng" w="28575">
            <a:solidFill>
              <a:srgbClr val="2DB0FF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414" y="2334661"/>
            <a:ext cx="594988" cy="59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011" y="1816182"/>
            <a:ext cx="653905" cy="6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4435" y="2283555"/>
            <a:ext cx="697207" cy="69720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4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78" name="Google Shape;578;p54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579" name="Google Shape;579;p54"/>
          <p:cNvSpPr txBox="1"/>
          <p:nvPr>
            <p:ph idx="1" type="body"/>
          </p:nvPr>
        </p:nvSpPr>
        <p:spPr>
          <a:xfrm>
            <a:off x="1009950" y="856750"/>
            <a:ext cx="54057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B0FF"/>
                </a:solidFill>
              </a:rPr>
              <a:t>Update: Better choice of icon for fan intensity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80" name="Google Shape;5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11" y="1543425"/>
            <a:ext cx="3474719" cy="288401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4"/>
          <p:cNvSpPr txBox="1"/>
          <p:nvPr>
            <p:ph idx="1" type="body"/>
          </p:nvPr>
        </p:nvSpPr>
        <p:spPr>
          <a:xfrm>
            <a:off x="971925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Before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pic>
        <p:nvPicPr>
          <p:cNvPr id="582" name="Google Shape;582;p54"/>
          <p:cNvPicPr preferRelativeResize="0"/>
          <p:nvPr/>
        </p:nvPicPr>
        <p:blipFill rotWithShape="1">
          <a:blip r:embed="rId4">
            <a:alphaModFix/>
          </a:blip>
          <a:srcRect b="5426" l="0" r="50084" t="15821"/>
          <a:stretch/>
        </p:blipFill>
        <p:spPr>
          <a:xfrm>
            <a:off x="5359527" y="1543425"/>
            <a:ext cx="2801595" cy="2884023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4"/>
          <p:cNvSpPr txBox="1"/>
          <p:nvPr>
            <p:ph idx="1" type="body"/>
          </p:nvPr>
        </p:nvSpPr>
        <p:spPr>
          <a:xfrm>
            <a:off x="5217138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After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sp>
        <p:nvSpPr>
          <p:cNvPr id="584" name="Google Shape;584;p54"/>
          <p:cNvSpPr/>
          <p:nvPr/>
        </p:nvSpPr>
        <p:spPr>
          <a:xfrm>
            <a:off x="2010900" y="2223125"/>
            <a:ext cx="424500" cy="474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4"/>
          <p:cNvSpPr/>
          <p:nvPr/>
        </p:nvSpPr>
        <p:spPr>
          <a:xfrm>
            <a:off x="6548075" y="2223125"/>
            <a:ext cx="424500" cy="474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5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91" name="Google Shape;591;p55"/>
          <p:cNvSpPr txBox="1"/>
          <p:nvPr>
            <p:ph idx="4294967295" type="subTitle"/>
          </p:nvPr>
        </p:nvSpPr>
        <p:spPr>
          <a:xfrm>
            <a:off x="937600" y="1069250"/>
            <a:ext cx="527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DB0FF"/>
                </a:solidFill>
              </a:rPr>
              <a:t>Update: Visual feedback when completing tasks </a:t>
            </a:r>
            <a:endParaRPr/>
          </a:p>
        </p:txBody>
      </p:sp>
      <p:sp>
        <p:nvSpPr>
          <p:cNvPr id="592" name="Google Shape;592;p55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593" name="Google Shape;593;p55"/>
          <p:cNvSpPr txBox="1"/>
          <p:nvPr>
            <p:ph idx="1" type="body"/>
          </p:nvPr>
        </p:nvSpPr>
        <p:spPr>
          <a:xfrm>
            <a:off x="971925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Before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sp>
        <p:nvSpPr>
          <p:cNvPr id="594" name="Google Shape;594;p55"/>
          <p:cNvSpPr txBox="1"/>
          <p:nvPr>
            <p:ph idx="1" type="body"/>
          </p:nvPr>
        </p:nvSpPr>
        <p:spPr>
          <a:xfrm>
            <a:off x="5217138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After LFP Usability Test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pic>
        <p:nvPicPr>
          <p:cNvPr id="595" name="Google Shape;5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163" y="1796850"/>
            <a:ext cx="4069083" cy="264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0" y="1795750"/>
            <a:ext cx="3794759" cy="2647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5"/>
          <p:cNvSpPr/>
          <p:nvPr/>
        </p:nvSpPr>
        <p:spPr>
          <a:xfrm>
            <a:off x="6399913" y="3102275"/>
            <a:ext cx="525600" cy="505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6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E2A47"/>
                </a:solidFill>
              </a:rPr>
              <a:t>User Evaluation</a:t>
            </a:r>
            <a:endParaRPr>
              <a:solidFill>
                <a:srgbClr val="0E2A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03" name="Google Shape;603;p56"/>
          <p:cNvSpPr txBox="1"/>
          <p:nvPr>
            <p:ph idx="4294967295" type="subTitle"/>
          </p:nvPr>
        </p:nvSpPr>
        <p:spPr>
          <a:xfrm>
            <a:off x="937600" y="1069250"/>
            <a:ext cx="7924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DB0FF"/>
                </a:solidFill>
              </a:rPr>
              <a:t>Update: </a:t>
            </a:r>
            <a:r>
              <a:rPr b="1" lang="en">
                <a:solidFill>
                  <a:srgbClr val="2DB0FF"/>
                </a:solidFill>
              </a:rPr>
              <a:t>Open settings when warning of Bluetooth device not connected </a:t>
            </a:r>
            <a:endParaRPr/>
          </a:p>
        </p:txBody>
      </p:sp>
      <p:sp>
        <p:nvSpPr>
          <p:cNvPr id="604" name="Google Shape;604;p56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605" name="Google Shape;605;p56"/>
          <p:cNvSpPr txBox="1"/>
          <p:nvPr>
            <p:ph idx="1" type="body"/>
          </p:nvPr>
        </p:nvSpPr>
        <p:spPr>
          <a:xfrm>
            <a:off x="971925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Before Usability Test on Functional Prototype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sp>
        <p:nvSpPr>
          <p:cNvPr id="606" name="Google Shape;606;p56"/>
          <p:cNvSpPr txBox="1"/>
          <p:nvPr>
            <p:ph idx="1" type="body"/>
          </p:nvPr>
        </p:nvSpPr>
        <p:spPr>
          <a:xfrm>
            <a:off x="5217138" y="4441750"/>
            <a:ext cx="28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5D73"/>
                </a:solidFill>
              </a:rPr>
              <a:t>After Usability Test </a:t>
            </a:r>
            <a:r>
              <a:rPr b="1" lang="en" sz="1500">
                <a:solidFill>
                  <a:srgbClr val="445D73"/>
                </a:solidFill>
              </a:rPr>
              <a:t>on Functional Prototype</a:t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445D73"/>
              </a:solidFill>
            </a:endParaRPr>
          </a:p>
        </p:txBody>
      </p:sp>
      <p:pic>
        <p:nvPicPr>
          <p:cNvPr id="607" name="Google Shape;6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38" y="1785650"/>
            <a:ext cx="4069078" cy="265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154" y="1790275"/>
            <a:ext cx="4069083" cy="264490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6"/>
          <p:cNvSpPr/>
          <p:nvPr/>
        </p:nvSpPr>
        <p:spPr>
          <a:xfrm>
            <a:off x="8195250" y="1758675"/>
            <a:ext cx="404100" cy="39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7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Platform Used For Functional Prototype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15" name="Google Shape;615;p57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616" name="Google Shape;616;p57"/>
          <p:cNvSpPr txBox="1"/>
          <p:nvPr/>
        </p:nvSpPr>
        <p:spPr>
          <a:xfrm>
            <a:off x="433400" y="1769800"/>
            <a:ext cx="5356800" cy="29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Website based on HTML, CSS and JavaScript web programming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Prior knowledge on this </a:t>
            </a: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technologies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External libraries for some functionalities or display: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Fira Sans Condensed"/>
              <a:buAutoNum type="arabicPeriod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Swup JS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Fira Sans Condensed"/>
              <a:buAutoNum type="arabicPeriod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Maps JavaScript API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Fira Sans Condensed"/>
              <a:buAutoNum type="arabicPeriod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ProgressBar JS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617" name="Google Shape;6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200" y="1554925"/>
            <a:ext cx="3049001" cy="203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8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Heuristic Evaluation on Functional Prototype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23" name="Google Shape;623;p58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graphicFrame>
        <p:nvGraphicFramePr>
          <p:cNvPr id="624" name="Google Shape;624;p58"/>
          <p:cNvGraphicFramePr/>
          <p:nvPr/>
        </p:nvGraphicFramePr>
        <p:xfrm>
          <a:off x="1145525" y="145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{850C2D8B-5B54-4F5E-906F-1BC08C053881}</a:tableStyleId>
              </a:tblPr>
              <a:tblGrid>
                <a:gridCol w="3159900"/>
                <a:gridCol w="1385350"/>
                <a:gridCol w="1246800"/>
                <a:gridCol w="1060900"/>
              </a:tblGrid>
              <a:tr h="51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DB0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Carolina</a:t>
                      </a:r>
                      <a:endParaRPr b="1" sz="1200" u="none" cap="none" strike="noStrike">
                        <a:solidFill>
                          <a:srgbClr val="2DB0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DB0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Orlando</a:t>
                      </a:r>
                      <a:endParaRPr b="1" sz="1200" u="none" cap="none" strike="noStrike">
                        <a:solidFill>
                          <a:srgbClr val="2DB0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DB0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Lucas</a:t>
                      </a:r>
                      <a:endParaRPr b="1" sz="1200" u="none" cap="none" strike="noStrike">
                        <a:solidFill>
                          <a:srgbClr val="2DB0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2DB0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Severity</a:t>
                      </a:r>
                      <a:endParaRPr sz="1000" u="none" cap="none" strike="noStrike">
                        <a:solidFill>
                          <a:srgbClr val="2DB0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2DB0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Severity</a:t>
                      </a:r>
                      <a:endParaRPr sz="1000" u="none" cap="none" strike="noStrike">
                        <a:solidFill>
                          <a:srgbClr val="2DB0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2DB0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Severity</a:t>
                      </a:r>
                      <a:endParaRPr sz="1000" u="none" cap="none" strike="noStrike">
                        <a:solidFill>
                          <a:srgbClr val="2DB0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No button to close settings tab (</a:t>
                      </a:r>
                      <a:r>
                        <a:rPr b="1"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User control and freedom</a:t>
                      </a: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)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-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Top bar temperature doesn’t specify if its inside or outside (</a:t>
                      </a:r>
                      <a:r>
                        <a:rPr b="1"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Consistency and Standards</a:t>
                      </a: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)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Color on heated seats is not very noticeable (</a:t>
                      </a:r>
                      <a:r>
                        <a:rPr b="1"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Aesthetic and </a:t>
                      </a:r>
                      <a:r>
                        <a:rPr b="1"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minimalist</a:t>
                      </a:r>
                      <a:r>
                        <a:rPr b="1"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design</a:t>
                      </a: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)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-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-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Notification windows and pop-ups should close when click outside or switching screens (</a:t>
                      </a:r>
                      <a:r>
                        <a:rPr b="1"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User control and freedom</a:t>
                      </a: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)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-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</a:t>
                      </a:r>
                      <a:endParaRPr sz="1000" u="none" cap="none" strike="noStrike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9"/>
          <p:cNvSpPr txBox="1"/>
          <p:nvPr>
            <p:ph type="title"/>
          </p:nvPr>
        </p:nvSpPr>
        <p:spPr>
          <a:xfrm>
            <a:off x="2199000" y="205680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E2A47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</a:t>
            </a:r>
            <a:endParaRPr sz="4500">
              <a:solidFill>
                <a:srgbClr val="0E2A47"/>
              </a:solidFill>
            </a:endParaRPr>
          </a:p>
        </p:txBody>
      </p:sp>
      <p:sp>
        <p:nvSpPr>
          <p:cNvPr id="630" name="Google Shape;630;p59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0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Future Work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36" name="Google Shape;636;p60"/>
          <p:cNvSpPr txBox="1"/>
          <p:nvPr>
            <p:ph idx="1" type="body"/>
          </p:nvPr>
        </p:nvSpPr>
        <p:spPr>
          <a:xfrm>
            <a:off x="816825" y="1185450"/>
            <a:ext cx="259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45D73"/>
                </a:solidFill>
              </a:rPr>
              <a:t>More feedback and animations throughout the interface</a:t>
            </a:r>
            <a:endParaRPr b="1" sz="2100">
              <a:solidFill>
                <a:srgbClr val="445D7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DB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7" name="Google Shape;637;p60"/>
          <p:cNvSpPr txBox="1"/>
          <p:nvPr/>
        </p:nvSpPr>
        <p:spPr>
          <a:xfrm>
            <a:off x="8015734" y="4562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638" name="Google Shape;638;p60"/>
          <p:cNvSpPr txBox="1"/>
          <p:nvPr/>
        </p:nvSpPr>
        <p:spPr>
          <a:xfrm>
            <a:off x="612375" y="3178450"/>
            <a:ext cx="3000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45D7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Waze implementation on navigation menu</a:t>
            </a:r>
            <a:endParaRPr b="1" sz="1700">
              <a:solidFill>
                <a:srgbClr val="445D7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0"/>
          <p:cNvSpPr txBox="1"/>
          <p:nvPr/>
        </p:nvSpPr>
        <p:spPr>
          <a:xfrm>
            <a:off x="5452675" y="1185438"/>
            <a:ext cx="2765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45D7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Support for external apps and app store</a:t>
            </a:r>
            <a:endParaRPr b="1" sz="1600">
              <a:solidFill>
                <a:srgbClr val="445D7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637" y="2225850"/>
            <a:ext cx="587475" cy="5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325" y="4120513"/>
            <a:ext cx="568100" cy="5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625" y="2210688"/>
            <a:ext cx="617800" cy="6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0"/>
          <p:cNvSpPr txBox="1"/>
          <p:nvPr/>
        </p:nvSpPr>
        <p:spPr>
          <a:xfrm>
            <a:off x="5218375" y="3131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45D7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Developing a physical prototype integrated into a real car</a:t>
            </a:r>
            <a:endParaRPr sz="1700"/>
          </a:p>
        </p:txBody>
      </p:sp>
      <p:pic>
        <p:nvPicPr>
          <p:cNvPr id="644" name="Google Shape;64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1875" y="4028075"/>
            <a:ext cx="752975" cy="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1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Acknowledgements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50" name="Google Shape;650;p61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651" name="Google Shape;651;p61"/>
          <p:cNvSpPr txBox="1"/>
          <p:nvPr/>
        </p:nvSpPr>
        <p:spPr>
          <a:xfrm>
            <a:off x="2602200" y="1808550"/>
            <a:ext cx="39396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2DB0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Special thanks to all the people that helped us making this possible!</a:t>
            </a:r>
            <a:endParaRPr b="1" sz="2000">
              <a:solidFill>
                <a:srgbClr val="2DB0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52" name="Google Shape;652;p61"/>
          <p:cNvSpPr txBox="1"/>
          <p:nvPr>
            <p:ph idx="4294967295" type="subTitle"/>
          </p:nvPr>
        </p:nvSpPr>
        <p:spPr>
          <a:xfrm>
            <a:off x="684000" y="3781875"/>
            <a:ext cx="4010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5D73"/>
                </a:solidFill>
              </a:rPr>
              <a:t>Hugo Paiva de Almeida 93915 LEI - 33.33%</a:t>
            </a:r>
            <a:endParaRPr sz="1200">
              <a:solidFill>
                <a:srgbClr val="445D73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5D73"/>
                </a:solidFill>
              </a:rPr>
              <a:t>Rui Fernandes 92952 LEI - 33.33%</a:t>
            </a:r>
            <a:endParaRPr sz="1200">
              <a:solidFill>
                <a:srgbClr val="445D73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5D73"/>
                </a:solidFill>
              </a:rPr>
              <a:t>Carlos Michell Senas 81377 LEI - 33.33%</a:t>
            </a:r>
            <a:endParaRPr sz="1200">
              <a:solidFill>
                <a:srgbClr val="445D7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45D7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Personas</a:t>
            </a:r>
            <a:endParaRPr>
              <a:solidFill>
                <a:schemeClr val="accent3"/>
              </a:solidFill>
            </a:endParaRPr>
          </a:p>
        </p:txBody>
      </p:sp>
      <p:graphicFrame>
        <p:nvGraphicFramePr>
          <p:cNvPr id="286" name="Google Shape;286;p28"/>
          <p:cNvGraphicFramePr/>
          <p:nvPr/>
        </p:nvGraphicFramePr>
        <p:xfrm>
          <a:off x="2997000" y="133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{D7E5E0C6-3C3E-447B-9479-A76812E95E6B}</a:tableStyleId>
              </a:tblPr>
              <a:tblGrid>
                <a:gridCol w="1299500"/>
                <a:gridCol w="1299500"/>
                <a:gridCol w="1299500"/>
                <a:gridCol w="129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Age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Gender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Education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Location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45</a:t>
                      </a: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years old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Male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Bachelor Degree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Porto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Google Shape;287;p28"/>
          <p:cNvGraphicFramePr/>
          <p:nvPr/>
        </p:nvGraphicFramePr>
        <p:xfrm>
          <a:off x="2997000" y="230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{D7E5E0C6-3C3E-447B-9479-A76812E95E6B}</a:tableStyleId>
              </a:tblPr>
              <a:tblGrid>
                <a:gridCol w="5198000"/>
              </a:tblGrid>
              <a:tr h="5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Details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1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cxnSp>
        <p:nvCxnSpPr>
          <p:cNvPr id="288" name="Google Shape;288;p28"/>
          <p:cNvCxnSpPr/>
          <p:nvPr/>
        </p:nvCxnSpPr>
        <p:spPr>
          <a:xfrm>
            <a:off x="3663550" y="3010175"/>
            <a:ext cx="3864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28"/>
          <p:cNvSpPr/>
          <p:nvPr/>
        </p:nvSpPr>
        <p:spPr>
          <a:xfrm>
            <a:off x="3956113" y="2927075"/>
            <a:ext cx="166200" cy="1662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5512896" y="2927075"/>
            <a:ext cx="166200" cy="1662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8"/>
          <p:cNvSpPr/>
          <p:nvPr/>
        </p:nvSpPr>
        <p:spPr>
          <a:xfrm>
            <a:off x="7069679" y="2927075"/>
            <a:ext cx="166200" cy="1662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8"/>
          <p:cNvSpPr txBox="1"/>
          <p:nvPr>
            <p:ph idx="4294967295" type="title"/>
          </p:nvPr>
        </p:nvSpPr>
        <p:spPr>
          <a:xfrm>
            <a:off x="3316375" y="3185125"/>
            <a:ext cx="1445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Needs</a:t>
            </a:r>
            <a:endParaRPr sz="1400"/>
          </a:p>
        </p:txBody>
      </p:sp>
      <p:sp>
        <p:nvSpPr>
          <p:cNvPr id="293" name="Google Shape;293;p28"/>
          <p:cNvSpPr txBox="1"/>
          <p:nvPr>
            <p:ph idx="4294967295" type="subTitle"/>
          </p:nvPr>
        </p:nvSpPr>
        <p:spPr>
          <a:xfrm>
            <a:off x="3316375" y="3489525"/>
            <a:ext cx="14457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Tangible results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4" name="Google Shape;294;p28"/>
          <p:cNvSpPr txBox="1"/>
          <p:nvPr>
            <p:ph idx="4294967295" type="title"/>
          </p:nvPr>
        </p:nvSpPr>
        <p:spPr>
          <a:xfrm>
            <a:off x="4873150" y="3185125"/>
            <a:ext cx="1445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Wants</a:t>
            </a:r>
            <a:endParaRPr sz="1400"/>
          </a:p>
        </p:txBody>
      </p:sp>
      <p:sp>
        <p:nvSpPr>
          <p:cNvPr id="295" name="Google Shape;295;p28"/>
          <p:cNvSpPr txBox="1"/>
          <p:nvPr>
            <p:ph idx="4294967295" type="subTitle"/>
          </p:nvPr>
        </p:nvSpPr>
        <p:spPr>
          <a:xfrm>
            <a:off x="4873150" y="3489525"/>
            <a:ext cx="14457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See results before spending money.</a:t>
            </a:r>
            <a:endParaRPr sz="1200"/>
          </a:p>
        </p:txBody>
      </p:sp>
      <p:sp>
        <p:nvSpPr>
          <p:cNvPr id="296" name="Google Shape;296;p28"/>
          <p:cNvSpPr txBox="1"/>
          <p:nvPr>
            <p:ph idx="4294967295" type="title"/>
          </p:nvPr>
        </p:nvSpPr>
        <p:spPr>
          <a:xfrm>
            <a:off x="6429925" y="3185125"/>
            <a:ext cx="1445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Values</a:t>
            </a:r>
            <a:endParaRPr sz="1400"/>
          </a:p>
        </p:txBody>
      </p:sp>
      <p:sp>
        <p:nvSpPr>
          <p:cNvPr id="297" name="Google Shape;297;p28"/>
          <p:cNvSpPr txBox="1"/>
          <p:nvPr>
            <p:ph idx="4294967295" type="subTitle"/>
          </p:nvPr>
        </p:nvSpPr>
        <p:spPr>
          <a:xfrm>
            <a:off x="6429925" y="3489525"/>
            <a:ext cx="14457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Detailed planning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Decisions backed up by analytics or data</a:t>
            </a:r>
            <a:endParaRPr sz="1200"/>
          </a:p>
        </p:txBody>
      </p:sp>
      <p:sp>
        <p:nvSpPr>
          <p:cNvPr id="298" name="Google Shape;298;p28"/>
          <p:cNvSpPr txBox="1"/>
          <p:nvPr>
            <p:ph idx="4294967295" type="subTitle"/>
          </p:nvPr>
        </p:nvSpPr>
        <p:spPr>
          <a:xfrm>
            <a:off x="672350" y="1009150"/>
            <a:ext cx="315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Sean Perkins</a:t>
            </a:r>
            <a:endParaRPr/>
          </a:p>
        </p:txBody>
      </p:sp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9025"/>
            <a:ext cx="2692200" cy="20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0" name="Google Shape;300;p28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Personas</a:t>
            </a:r>
            <a:endParaRPr>
              <a:solidFill>
                <a:schemeClr val="accent3"/>
              </a:solidFill>
            </a:endParaRPr>
          </a:p>
        </p:txBody>
      </p:sp>
      <p:graphicFrame>
        <p:nvGraphicFramePr>
          <p:cNvPr id="306" name="Google Shape;306;p29"/>
          <p:cNvGraphicFramePr/>
          <p:nvPr/>
        </p:nvGraphicFramePr>
        <p:xfrm>
          <a:off x="2997000" y="133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{D7E5E0C6-3C3E-447B-9479-A76812E95E6B}</a:tableStyleId>
              </a:tblPr>
              <a:tblGrid>
                <a:gridCol w="1299500"/>
                <a:gridCol w="1299500"/>
                <a:gridCol w="1299500"/>
                <a:gridCol w="129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Age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Gender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Education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Location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18</a:t>
                      </a: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years old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Female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Bachelor Student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Lisboa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7" name="Google Shape;307;p29"/>
          <p:cNvGraphicFramePr/>
          <p:nvPr/>
        </p:nvGraphicFramePr>
        <p:xfrm>
          <a:off x="2997000" y="230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{D7E5E0C6-3C3E-447B-9479-A76812E95E6B}</a:tableStyleId>
              </a:tblPr>
              <a:tblGrid>
                <a:gridCol w="5198000"/>
              </a:tblGrid>
              <a:tr h="55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Details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10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cxnSp>
        <p:nvCxnSpPr>
          <p:cNvPr id="308" name="Google Shape;308;p29"/>
          <p:cNvCxnSpPr/>
          <p:nvPr/>
        </p:nvCxnSpPr>
        <p:spPr>
          <a:xfrm>
            <a:off x="3663550" y="3010175"/>
            <a:ext cx="3864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29"/>
          <p:cNvSpPr/>
          <p:nvPr/>
        </p:nvSpPr>
        <p:spPr>
          <a:xfrm>
            <a:off x="3956113" y="2927075"/>
            <a:ext cx="166200" cy="1662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/>
          <p:nvPr/>
        </p:nvSpPr>
        <p:spPr>
          <a:xfrm>
            <a:off x="5512896" y="2927075"/>
            <a:ext cx="166200" cy="1662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9"/>
          <p:cNvSpPr/>
          <p:nvPr/>
        </p:nvSpPr>
        <p:spPr>
          <a:xfrm>
            <a:off x="7069679" y="2927075"/>
            <a:ext cx="166200" cy="1662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 txBox="1"/>
          <p:nvPr>
            <p:ph idx="4294967295" type="title"/>
          </p:nvPr>
        </p:nvSpPr>
        <p:spPr>
          <a:xfrm>
            <a:off x="3316375" y="3185125"/>
            <a:ext cx="1445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Needs</a:t>
            </a:r>
            <a:endParaRPr sz="1400"/>
          </a:p>
        </p:txBody>
      </p:sp>
      <p:sp>
        <p:nvSpPr>
          <p:cNvPr id="313" name="Google Shape;313;p29"/>
          <p:cNvSpPr txBox="1"/>
          <p:nvPr>
            <p:ph idx="4294967295" type="subTitle"/>
          </p:nvPr>
        </p:nvSpPr>
        <p:spPr>
          <a:xfrm>
            <a:off x="3316375" y="3489525"/>
            <a:ext cx="14457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Measurable impact</a:t>
            </a:r>
            <a:endParaRPr sz="1200"/>
          </a:p>
        </p:txBody>
      </p:sp>
      <p:sp>
        <p:nvSpPr>
          <p:cNvPr id="314" name="Google Shape;314;p29"/>
          <p:cNvSpPr txBox="1"/>
          <p:nvPr>
            <p:ph idx="4294967295" type="title"/>
          </p:nvPr>
        </p:nvSpPr>
        <p:spPr>
          <a:xfrm>
            <a:off x="4873150" y="3185125"/>
            <a:ext cx="1445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Wants</a:t>
            </a:r>
            <a:endParaRPr sz="1400"/>
          </a:p>
        </p:txBody>
      </p:sp>
      <p:sp>
        <p:nvSpPr>
          <p:cNvPr id="315" name="Google Shape;315;p29"/>
          <p:cNvSpPr txBox="1"/>
          <p:nvPr>
            <p:ph idx="4294967295" type="subTitle"/>
          </p:nvPr>
        </p:nvSpPr>
        <p:spPr>
          <a:xfrm>
            <a:off x="4873150" y="3489525"/>
            <a:ext cx="14457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Something that doesn’t take long to set up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Products that integrate with other existing technology</a:t>
            </a:r>
            <a:endParaRPr sz="1200"/>
          </a:p>
        </p:txBody>
      </p:sp>
      <p:sp>
        <p:nvSpPr>
          <p:cNvPr id="316" name="Google Shape;316;p29"/>
          <p:cNvSpPr txBox="1"/>
          <p:nvPr>
            <p:ph idx="4294967295" type="title"/>
          </p:nvPr>
        </p:nvSpPr>
        <p:spPr>
          <a:xfrm>
            <a:off x="6429925" y="3185125"/>
            <a:ext cx="1445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Values</a:t>
            </a:r>
            <a:endParaRPr sz="1400"/>
          </a:p>
        </p:txBody>
      </p:sp>
      <p:sp>
        <p:nvSpPr>
          <p:cNvPr id="317" name="Google Shape;317;p29"/>
          <p:cNvSpPr txBox="1"/>
          <p:nvPr>
            <p:ph idx="4294967295" type="subTitle"/>
          </p:nvPr>
        </p:nvSpPr>
        <p:spPr>
          <a:xfrm>
            <a:off x="6429925" y="3489525"/>
            <a:ext cx="14457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Time savings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Products that fit easily into her workflow</a:t>
            </a:r>
            <a:endParaRPr sz="1200"/>
          </a:p>
        </p:txBody>
      </p:sp>
      <p:sp>
        <p:nvSpPr>
          <p:cNvPr id="318" name="Google Shape;318;p29"/>
          <p:cNvSpPr txBox="1"/>
          <p:nvPr>
            <p:ph idx="4294967295" type="subTitle"/>
          </p:nvPr>
        </p:nvSpPr>
        <p:spPr>
          <a:xfrm>
            <a:off x="672350" y="1009150"/>
            <a:ext cx="315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Isabel Sousa</a:t>
            </a:r>
            <a:endParaRPr/>
          </a:p>
        </p:txBody>
      </p:sp>
      <p:pic>
        <p:nvPicPr>
          <p:cNvPr id="319" name="Google Shape;3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00" y="2111225"/>
            <a:ext cx="2692200" cy="179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Scenarios</a:t>
            </a:r>
            <a:endParaRPr>
              <a:solidFill>
                <a:srgbClr val="0E2A47"/>
              </a:solidFill>
            </a:endParaRPr>
          </a:p>
        </p:txBody>
      </p:sp>
      <p:cxnSp>
        <p:nvCxnSpPr>
          <p:cNvPr id="326" name="Google Shape;326;p30"/>
          <p:cNvCxnSpPr/>
          <p:nvPr/>
        </p:nvCxnSpPr>
        <p:spPr>
          <a:xfrm>
            <a:off x="1127456" y="2393208"/>
            <a:ext cx="6888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30"/>
          <p:cNvSpPr/>
          <p:nvPr/>
        </p:nvSpPr>
        <p:spPr>
          <a:xfrm>
            <a:off x="1648931" y="2245088"/>
            <a:ext cx="296100" cy="2961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0"/>
          <p:cNvSpPr/>
          <p:nvPr/>
        </p:nvSpPr>
        <p:spPr>
          <a:xfrm>
            <a:off x="4423803" y="2245088"/>
            <a:ext cx="296100" cy="2961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"/>
          <p:cNvSpPr/>
          <p:nvPr/>
        </p:nvSpPr>
        <p:spPr>
          <a:xfrm>
            <a:off x="7198675" y="2245088"/>
            <a:ext cx="296100" cy="2961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 txBox="1"/>
          <p:nvPr>
            <p:ph idx="4294967295" type="subTitle"/>
          </p:nvPr>
        </p:nvSpPr>
        <p:spPr>
          <a:xfrm>
            <a:off x="508638" y="3019022"/>
            <a:ext cx="2577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Sean is tired of the car radio and wants to listen to the music on his phone</a:t>
            </a:r>
            <a:endParaRPr sz="1200"/>
          </a:p>
        </p:txBody>
      </p:sp>
      <p:sp>
        <p:nvSpPr>
          <p:cNvPr id="331" name="Google Shape;331;p30"/>
          <p:cNvSpPr txBox="1"/>
          <p:nvPr>
            <p:ph idx="4294967295" type="subTitle"/>
          </p:nvPr>
        </p:nvSpPr>
        <p:spPr>
          <a:xfrm>
            <a:off x="3283495" y="3019022"/>
            <a:ext cx="2577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He connects his phone through bluetooth using the dashboard’s settings menu</a:t>
            </a:r>
            <a:endParaRPr sz="1200"/>
          </a:p>
        </p:txBody>
      </p:sp>
      <p:sp>
        <p:nvSpPr>
          <p:cNvPr id="332" name="Google Shape;332;p30"/>
          <p:cNvSpPr txBox="1"/>
          <p:nvPr>
            <p:ph idx="4294967295" type="subTitle"/>
          </p:nvPr>
        </p:nvSpPr>
        <p:spPr>
          <a:xfrm>
            <a:off x="6058352" y="3019022"/>
            <a:ext cx="2577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He goes to the audio menu and plays “Club Tropicana” through bluetooth</a:t>
            </a:r>
            <a:endParaRPr sz="1200"/>
          </a:p>
        </p:txBody>
      </p:sp>
      <p:sp>
        <p:nvSpPr>
          <p:cNvPr id="333" name="Google Shape;333;p30"/>
          <p:cNvSpPr txBox="1"/>
          <p:nvPr>
            <p:ph idx="4294967295" type="subTitle"/>
          </p:nvPr>
        </p:nvSpPr>
        <p:spPr>
          <a:xfrm>
            <a:off x="937600" y="1069250"/>
            <a:ext cx="326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Play a song on </a:t>
            </a:r>
            <a:r>
              <a:rPr lang="en"/>
              <a:t>bluetooth </a:t>
            </a:r>
            <a:r>
              <a:rPr lang="en"/>
              <a:t>device</a:t>
            </a:r>
            <a:endParaRPr/>
          </a:p>
        </p:txBody>
      </p:sp>
      <p:sp>
        <p:nvSpPr>
          <p:cNvPr id="334" name="Google Shape;334;p30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Scenarios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40" name="Google Shape;340;p31"/>
          <p:cNvSpPr txBox="1"/>
          <p:nvPr>
            <p:ph idx="4294967295" type="subTitle"/>
          </p:nvPr>
        </p:nvSpPr>
        <p:spPr>
          <a:xfrm>
            <a:off x="937600" y="1069250"/>
            <a:ext cx="315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Get vehicle status information</a:t>
            </a:r>
            <a:endParaRPr/>
          </a:p>
        </p:txBody>
      </p:sp>
      <p:cxnSp>
        <p:nvCxnSpPr>
          <p:cNvPr id="341" name="Google Shape;341;p31"/>
          <p:cNvCxnSpPr/>
          <p:nvPr/>
        </p:nvCxnSpPr>
        <p:spPr>
          <a:xfrm>
            <a:off x="1127456" y="2393208"/>
            <a:ext cx="6888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1"/>
          <p:cNvSpPr/>
          <p:nvPr/>
        </p:nvSpPr>
        <p:spPr>
          <a:xfrm>
            <a:off x="2258531" y="2245088"/>
            <a:ext cx="296100" cy="2961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1"/>
          <p:cNvSpPr/>
          <p:nvPr/>
        </p:nvSpPr>
        <p:spPr>
          <a:xfrm>
            <a:off x="6405003" y="2245088"/>
            <a:ext cx="296100" cy="2961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 txBox="1"/>
          <p:nvPr>
            <p:ph idx="4294967295" type="subTitle"/>
          </p:nvPr>
        </p:nvSpPr>
        <p:spPr>
          <a:xfrm>
            <a:off x="1118063" y="3019022"/>
            <a:ext cx="2577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Isabel receives a warning on the dashboard with the indication that the tire pressure is low</a:t>
            </a:r>
            <a:endParaRPr sz="1200"/>
          </a:p>
        </p:txBody>
      </p:sp>
      <p:sp>
        <p:nvSpPr>
          <p:cNvPr id="345" name="Google Shape;345;p31"/>
          <p:cNvSpPr txBox="1"/>
          <p:nvPr>
            <p:ph idx="4294967295" type="subTitle"/>
          </p:nvPr>
        </p:nvSpPr>
        <p:spPr>
          <a:xfrm>
            <a:off x="5264545" y="3019022"/>
            <a:ext cx="2577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Taking advantage of this warning, she uses the car's dashboard to check the tire pressure, the car's oil level, amongst other information</a:t>
            </a:r>
            <a:endParaRPr sz="1200"/>
          </a:p>
        </p:txBody>
      </p:sp>
      <p:sp>
        <p:nvSpPr>
          <p:cNvPr id="346" name="Google Shape;346;p31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Scenarios</a:t>
            </a:r>
            <a:endParaRPr>
              <a:solidFill>
                <a:srgbClr val="0E2A47"/>
              </a:solidFill>
            </a:endParaRPr>
          </a:p>
        </p:txBody>
      </p:sp>
      <p:cxnSp>
        <p:nvCxnSpPr>
          <p:cNvPr id="352" name="Google Shape;352;p32"/>
          <p:cNvCxnSpPr/>
          <p:nvPr/>
        </p:nvCxnSpPr>
        <p:spPr>
          <a:xfrm>
            <a:off x="1127456" y="2393208"/>
            <a:ext cx="6888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2"/>
          <p:cNvSpPr/>
          <p:nvPr/>
        </p:nvSpPr>
        <p:spPr>
          <a:xfrm>
            <a:off x="1648931" y="2245088"/>
            <a:ext cx="296100" cy="2961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4423803" y="2245088"/>
            <a:ext cx="296100" cy="2961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7198675" y="2245088"/>
            <a:ext cx="296100" cy="296100"/>
          </a:xfrm>
          <a:prstGeom prst="ellipse">
            <a:avLst/>
          </a:prstGeom>
          <a:solidFill>
            <a:srgbClr val="2DB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 txBox="1"/>
          <p:nvPr>
            <p:ph idx="4294967295" type="subTitle"/>
          </p:nvPr>
        </p:nvSpPr>
        <p:spPr>
          <a:xfrm>
            <a:off x="508638" y="3019022"/>
            <a:ext cx="2577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Sean is driving at night. As he passes the supermarket, notices that a fire is starting</a:t>
            </a:r>
            <a:endParaRPr sz="1200"/>
          </a:p>
        </p:txBody>
      </p:sp>
      <p:sp>
        <p:nvSpPr>
          <p:cNvPr id="357" name="Google Shape;357;p32"/>
          <p:cNvSpPr txBox="1"/>
          <p:nvPr>
            <p:ph idx="4294967295" type="subTitle"/>
          </p:nvPr>
        </p:nvSpPr>
        <p:spPr>
          <a:xfrm>
            <a:off x="3283495" y="3019022"/>
            <a:ext cx="2577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He quickly decides to call the fire department</a:t>
            </a:r>
            <a:endParaRPr sz="1200"/>
          </a:p>
        </p:txBody>
      </p:sp>
      <p:sp>
        <p:nvSpPr>
          <p:cNvPr id="358" name="Google Shape;358;p32"/>
          <p:cNvSpPr txBox="1"/>
          <p:nvPr>
            <p:ph idx="4294967295" type="subTitle"/>
          </p:nvPr>
        </p:nvSpPr>
        <p:spPr>
          <a:xfrm>
            <a:off x="6058352" y="3019022"/>
            <a:ext cx="2577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Using the dashboard’s phone menu he quickly called the emergency number and reported the incident</a:t>
            </a:r>
            <a:endParaRPr sz="1200"/>
          </a:p>
        </p:txBody>
      </p:sp>
      <p:sp>
        <p:nvSpPr>
          <p:cNvPr id="359" name="Google Shape;359;p32"/>
          <p:cNvSpPr txBox="1"/>
          <p:nvPr>
            <p:ph idx="4294967295" type="subTitle"/>
          </p:nvPr>
        </p:nvSpPr>
        <p:spPr>
          <a:xfrm>
            <a:off x="937600" y="1069250"/>
            <a:ext cx="315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Call </a:t>
            </a:r>
            <a:r>
              <a:rPr lang="en"/>
              <a:t>emergency</a:t>
            </a:r>
            <a:r>
              <a:rPr lang="en"/>
              <a:t> number</a:t>
            </a:r>
            <a:endParaRPr/>
          </a:p>
        </p:txBody>
      </p:sp>
      <p:sp>
        <p:nvSpPr>
          <p:cNvPr id="360" name="Google Shape;360;p32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Task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E2A47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‹#›</a:t>
            </a:fld>
            <a:endParaRPr sz="1300">
              <a:solidFill>
                <a:srgbClr val="0E2A47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pic>
        <p:nvPicPr>
          <p:cNvPr id="367" name="Google Shape;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1550"/>
            <a:ext cx="8824324" cy="335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